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E6A2"/>
    <a:srgbClr val="B2DE82"/>
    <a:srgbClr val="76B630"/>
    <a:srgbClr val="5A8B2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 horzBarState="maximized">
    <p:restoredLeft sz="34587" autoAdjust="0"/>
    <p:restoredTop sz="86400" autoAdjust="0"/>
  </p:normalViewPr>
  <p:slideViewPr>
    <p:cSldViewPr>
      <p:cViewPr>
        <p:scale>
          <a:sx n="150" d="100"/>
          <a:sy n="150" d="100"/>
        </p:scale>
        <p:origin x="-402" y="378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37180" y="230832"/>
            <a:ext cx="3429000" cy="3693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Порядок получения 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некоммерческими организациями </a:t>
            </a: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статуса исполнителя 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общественно полезных услуг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950" y="1157018"/>
            <a:ext cx="1996467" cy="2154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Куда обращаться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8649" y="1405494"/>
            <a:ext cx="2227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Управление Минюста России </a:t>
            </a:r>
          </a:p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Челябинской 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области.</a:t>
            </a:r>
          </a:p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г. Челябинск, ул. </a:t>
            </a:r>
            <a:r>
              <a:rPr lang="ru-RU" sz="800" dirty="0" err="1" smtClean="0">
                <a:latin typeface="Times New Roman" pitchFamily="18" charset="0"/>
                <a:cs typeface="Times New Roman" pitchFamily="18" charset="0"/>
              </a:rPr>
              <a:t>Елькина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, д. 85, </a:t>
            </a:r>
            <a:r>
              <a:rPr lang="ru-RU" sz="800" dirty="0" err="1" smtClean="0"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. 401 Телефон (351) 237-95-50 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2226" y="2113380"/>
            <a:ext cx="3165996" cy="2154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Документы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8649" y="2344050"/>
            <a:ext cx="31534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-171450">
              <a:buFont typeface="Wingdings" pitchFamily="2" charset="2"/>
              <a:buChar char="q"/>
            </a:pPr>
            <a:r>
              <a:rPr lang="ru-RU" sz="800" dirty="0" smtClean="0">
                <a:latin typeface="Times New Roman"/>
                <a:ea typeface="Times New Roman"/>
              </a:rPr>
              <a:t>письменное </a:t>
            </a:r>
            <a:r>
              <a:rPr lang="ru-RU" sz="800" dirty="0">
                <a:latin typeface="Times New Roman"/>
                <a:ea typeface="Times New Roman"/>
              </a:rPr>
              <a:t>заявление </a:t>
            </a:r>
            <a:r>
              <a:rPr lang="ru-RU" sz="800" dirty="0" smtClean="0">
                <a:latin typeface="Times New Roman"/>
                <a:ea typeface="Times New Roman"/>
              </a:rPr>
              <a:t>организации о </a:t>
            </a:r>
            <a:r>
              <a:rPr lang="ru-RU" sz="800" dirty="0">
                <a:latin typeface="Times New Roman"/>
                <a:ea typeface="Times New Roman"/>
              </a:rPr>
              <a:t>выдаче </a:t>
            </a:r>
            <a:r>
              <a:rPr lang="ru-RU" sz="800" dirty="0" smtClean="0">
                <a:latin typeface="Times New Roman"/>
                <a:ea typeface="Times New Roman"/>
              </a:rPr>
              <a:t>заключения</a:t>
            </a:r>
            <a:br>
              <a:rPr lang="ru-RU" sz="800" dirty="0" smtClean="0">
                <a:latin typeface="Times New Roman"/>
                <a:ea typeface="Times New Roman"/>
              </a:rPr>
            </a:br>
            <a:r>
              <a:rPr lang="ru-RU" sz="800" dirty="0" smtClean="0">
                <a:latin typeface="Times New Roman"/>
                <a:ea typeface="Times New Roman"/>
              </a:rPr>
              <a:t>установленной формы,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подписанное руководителем постоянно </a:t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действующего исполнительного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органа заявителя или иным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лицом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имеющим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право действовать от его имени без доверенности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5176" y="3138703"/>
            <a:ext cx="65170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Заявление должно содержать обоснование соответствия оказываемого социально ориентированной некоммерческой организацией содействия в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предоставлении бесплатной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юридической помощи установленным критериям. 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31193" y="0"/>
            <a:ext cx="44101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Управление Министерства юстиции Российской Федерации по Челябинской  области</a:t>
            </a:r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51680" y="2113380"/>
            <a:ext cx="3217453" cy="2154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Способы направления заявления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51680" y="2344050"/>
            <a:ext cx="3214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q"/>
            </a:pP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почтовым отправлением с описью вложения</a:t>
            </a:r>
          </a:p>
          <a:p>
            <a:pPr indent="-171450">
              <a:buFont typeface="Wingdings" pitchFamily="2" charset="2"/>
              <a:buChar char="q"/>
            </a:pP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непосредственно в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Управление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Минюста России по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Челябинской области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indent="-171450">
              <a:buFont typeface="Wingdings" pitchFamily="2" charset="2"/>
              <a:buChar char="q"/>
            </a:pP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в форме электронного документа, подписанного усиленной квалифицированной электронной подписью, посредством сети «Интернет» в том числе с использованием Единого портала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97944" y="683568"/>
            <a:ext cx="4630055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качества оказания </a:t>
            </a: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социально 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ориентированной некоммерческой </a:t>
            </a: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организацией общественно 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полезных </a:t>
            </a: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услуг</a:t>
            </a:r>
            <a:endParaRPr lang="ru-RU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83766" y="5076056"/>
            <a:ext cx="4630055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. П</a:t>
            </a: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ризнание 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социально ориентированной </a:t>
            </a: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некоммерческой организации исполнителем 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общественно полезных услуг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84468" y="1405494"/>
            <a:ext cx="2372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Выдача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организации заключения о соответствии качества оказания социально ориентированной некоммерческой организацией содействия в предоставлении бесплатной юридической помощи установленным критериям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52375" y="1157018"/>
            <a:ext cx="1996467" cy="2154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Результат предоставления гос. услуги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45843" y="1157018"/>
            <a:ext cx="1996467" cy="2154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Срок предоставления 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306521" y="1542625"/>
            <a:ext cx="21602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30 дней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0812" y="5531400"/>
            <a:ext cx="1996467" cy="2154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Куда обращаться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8016" y="5808399"/>
            <a:ext cx="2227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Управление Минюста России </a:t>
            </a:r>
          </a:p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Челябинской области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г. Челябинск, ул. </a:t>
            </a:r>
            <a:r>
              <a:rPr lang="ru-RU" sz="800" dirty="0" err="1" smtClean="0">
                <a:latin typeface="Times New Roman" pitchFamily="18" charset="0"/>
                <a:cs typeface="Times New Roman" pitchFamily="18" charset="0"/>
              </a:rPr>
              <a:t>Елькина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, д. 85, </a:t>
            </a:r>
            <a:r>
              <a:rPr lang="ru-RU" sz="800" dirty="0" err="1" smtClean="0"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208 А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Телефон (351)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237-27-71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339513" y="5788075"/>
            <a:ext cx="2372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Принятие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решения о признании организации исполнителем общественно полезных услуг и внесении сведений об организации в реестр некоммерческих организаций - исполнителей общественно полезных услуг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527655" y="5531400"/>
            <a:ext cx="1996467" cy="2154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Результат предоставления гос. услуги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421122" y="5531400"/>
            <a:ext cx="1996467" cy="2154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Срок предоставления 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286472" y="5926574"/>
            <a:ext cx="21602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8 рабочих дней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04461" y="6493256"/>
            <a:ext cx="3165996" cy="2154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Документы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6218" y="6705956"/>
            <a:ext cx="32057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71450">
              <a:buFont typeface="Wingdings" pitchFamily="2" charset="2"/>
              <a:buChar char="q"/>
            </a:pP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заявление о признании организации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исполнителем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общественно полезных услуг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установленной форме 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indent="-171450">
              <a:buFont typeface="Wingdings" pitchFamily="2" charset="2"/>
              <a:buChar char="q"/>
            </a:pP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заключение о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соответствии качества оказания социально ориентированной некоммерческой организацией содействия в предоставлении бесплатной юридической помощи установленным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критериям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542386" y="6708700"/>
            <a:ext cx="3214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q"/>
            </a:pP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почтовым отправлением с описью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вложения</a:t>
            </a:r>
          </a:p>
          <a:p>
            <a:pPr indent="-171450">
              <a:buFont typeface="Wingdings" pitchFamily="2" charset="2"/>
              <a:buChar char="q"/>
            </a:pP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непосредственно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в Управление Минюста России по Челябинской области </a:t>
            </a:r>
          </a:p>
          <a:p>
            <a:pPr indent="-171450">
              <a:buFont typeface="Wingdings" pitchFamily="2" charset="2"/>
              <a:buChar char="q"/>
            </a:pP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в форме электронного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документа, подписанного усиленной квалифицированной электронной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подписью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, посредством сети «Интернет»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в том числе с использованием Единого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портала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494331" y="6493256"/>
            <a:ext cx="3217453" cy="2154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Способы направления заявления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37876" y="8534680"/>
            <a:ext cx="3429000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Организация признается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исполнителем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общественно полезных услуг и включается в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реестр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сроком на 2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66083" y="3492460"/>
            <a:ext cx="6493776" cy="2154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К заявлению можно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приложить документы, обосновывающие соответствие оказываемых организацией услуг установленным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критериям: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57834" y="3707904"/>
            <a:ext cx="6486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q"/>
            </a:pP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справки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 typeface="Wingdings" pitchFamily="2" charset="2"/>
              <a:buChar char="q"/>
            </a:pP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характеристики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171450" indent="-171450">
              <a:buFont typeface="Wingdings" pitchFamily="2" charset="2"/>
              <a:buChar char="q"/>
            </a:pP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экспертные заключения,</a:t>
            </a:r>
          </a:p>
          <a:p>
            <a:pPr marL="171450" indent="-171450">
              <a:buFont typeface="Wingdings" pitchFamily="2" charset="2"/>
              <a:buChar char="q"/>
            </a:pP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заключения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общественных советов при заинтересованных органах, </a:t>
            </a:r>
          </a:p>
          <a:p>
            <a:pPr marL="171450" indent="-171450">
              <a:buFont typeface="Wingdings" pitchFamily="2" charset="2"/>
              <a:buChar char="q"/>
            </a:pP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копии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дипломов и благодарственных писем и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другие.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86218" y="4415790"/>
            <a:ext cx="6389183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Основания для отказа в предоставлении гос. услуги содержатся </a:t>
            </a: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в пункте </a:t>
            </a:r>
            <a:r>
              <a:rPr lang="ru-RU" sz="800" b="1" dirty="0">
                <a:latin typeface="Times New Roman" pitchFamily="18" charset="0"/>
                <a:cs typeface="Times New Roman" pitchFamily="18" charset="0"/>
              </a:rPr>
              <a:t>27 Административного регламента предоставления Министерством юстиции Российской Федерации и его территориальными органами государственной услуги по оценке качества оказания социально ориентированной некоммерческой организацией содействия в предоставлении бесплатной юридической </a:t>
            </a: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помощи, утвержденного приказом </a:t>
            </a:r>
            <a:r>
              <a:rPr lang="ru-RU" sz="800" b="1" dirty="0">
                <a:latin typeface="Times New Roman" pitchFamily="18" charset="0"/>
                <a:cs typeface="Times New Roman" pitchFamily="18" charset="0"/>
              </a:rPr>
              <a:t>Минюста России от 01.03.2019 </a:t>
            </a: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№ 34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54708" y="7697468"/>
            <a:ext cx="6389183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Основания для отказа в предоставлении гос. услуги содержатся в </a:t>
            </a: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пункте </a:t>
            </a:r>
            <a:r>
              <a:rPr lang="ru-RU" sz="800" b="1" dirty="0">
                <a:latin typeface="Times New Roman" pitchFamily="18" charset="0"/>
                <a:cs typeface="Times New Roman" pitchFamily="18" charset="0"/>
              </a:rPr>
              <a:t>28 Административного регламента Министерства юстиции Российской Федерации по предоставлению государственной услуги по принятию решения о признании социально ориентированной некоммерческой организации исполнителем общественно полезных </a:t>
            </a: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услуг, утвержденного </a:t>
            </a:r>
            <a:br>
              <a:rPr lang="ru-RU" sz="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приказом </a:t>
            </a:r>
            <a:r>
              <a:rPr lang="ru-RU" sz="800" b="1" dirty="0">
                <a:latin typeface="Times New Roman" pitchFamily="18" charset="0"/>
                <a:cs typeface="Times New Roman" pitchFamily="18" charset="0"/>
              </a:rPr>
              <a:t>Минюста России от 29.12.2018 </a:t>
            </a: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№ 313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qrcoder.ru/code/?https%3A%2F%2Fto74.minjust.ru%2Finformatsiya-dlya-nko-vypolnyayuschih-obschestvenno-poleznye-uslugi&amp;4&amp;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42" y="8429652"/>
            <a:ext cx="714380" cy="714348"/>
          </a:xfrm>
          <a:prstGeom prst="rect">
            <a:avLst/>
          </a:prstGeom>
          <a:noFill/>
        </p:spPr>
      </p:pic>
      <p:pic>
        <p:nvPicPr>
          <p:cNvPr id="1028" name="Picture 4" descr="http://qrcoder.ru/code/?https%3A%2F%2Fto74.minjust.ru%2Fgosudarstvennaya-usluga-po-otsenke-kachestva-okazaniya-sotsialno-orientirovannoj-nekommercheskoj-organizatsiej-sodejstviya-v-predostavlenii--besplatnoj-yuridicheskoj-pomoschi&amp;4&amp;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12" y="8429652"/>
            <a:ext cx="714380" cy="7143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8344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</TotalTime>
  <Words>429</Words>
  <Application>Microsoft Office PowerPoint</Application>
  <PresentationFormat>Экран (4:3)</PresentationFormat>
  <Paragraphs>43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Агеева Ирина Петровна</dc:creator>
  <cp:lastModifiedBy>stepanova-nv</cp:lastModifiedBy>
  <cp:revision>60</cp:revision>
  <cp:lastPrinted>2019-12-27T11:05:05Z</cp:lastPrinted>
  <dcterms:created xsi:type="dcterms:W3CDTF">2019-12-13T07:12:26Z</dcterms:created>
  <dcterms:modified xsi:type="dcterms:W3CDTF">2020-01-28T07:24:39Z</dcterms:modified>
</cp:coreProperties>
</file>